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3"/>
  </p:notesMasterIdLst>
  <p:sldIdLst>
    <p:sldId id="273" r:id="rId2"/>
    <p:sldId id="275" r:id="rId3"/>
    <p:sldId id="278" r:id="rId4"/>
    <p:sldId id="283" r:id="rId5"/>
    <p:sldId id="256" r:id="rId6"/>
    <p:sldId id="276" r:id="rId7"/>
    <p:sldId id="279" r:id="rId8"/>
    <p:sldId id="257" r:id="rId9"/>
    <p:sldId id="280" r:id="rId10"/>
    <p:sldId id="274" r:id="rId11"/>
    <p:sldId id="258" r:id="rId12"/>
    <p:sldId id="261" r:id="rId13"/>
    <p:sldId id="265" r:id="rId14"/>
    <p:sldId id="266" r:id="rId15"/>
    <p:sldId id="260" r:id="rId16"/>
    <p:sldId id="263" r:id="rId17"/>
    <p:sldId id="285" r:id="rId18"/>
    <p:sldId id="264" r:id="rId19"/>
    <p:sldId id="277" r:id="rId20"/>
    <p:sldId id="281" r:id="rId21"/>
    <p:sldId id="28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65B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38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C7CF8-DC45-4B88-A23A-B520B459E3FA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8AA84-64F1-4CA6-9B69-5A51CDF5AA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vk.com/feed?section=search&amp;q=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Pictures\img017.jpg"/>
          <p:cNvPicPr/>
          <p:nvPr/>
        </p:nvPicPr>
        <p:blipFill>
          <a:blip r:embed="rId2" cstate="print"/>
          <a:srcRect t="341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4436" t="22150" r="19983" b="55210"/>
          <a:stretch>
            <a:fillRect/>
          </a:stretch>
        </p:blipFill>
        <p:spPr bwMode="auto">
          <a:xfrm>
            <a:off x="971600" y="0"/>
            <a:ext cx="7325883" cy="264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55576" y="908720"/>
            <a:ext cx="7772400" cy="4267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Организация профильной каникулярной смены в ГБОУ СОШ пос. Прибой</a:t>
            </a:r>
            <a:r>
              <a:rPr kumimoji="0" 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 время осенних каникул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rgbClr val="0070C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30 октября по 3 ноября 2023).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Подзаголовок 2"/>
          <p:cNvSpPr>
            <a:spLocks noGrp="1"/>
          </p:cNvSpPr>
          <p:nvPr>
            <p:ph type="ctrTitle"/>
          </p:nvPr>
        </p:nvSpPr>
        <p:spPr>
          <a:xfrm>
            <a:off x="971600" y="5589240"/>
            <a:ext cx="7772400" cy="738808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solidFill>
                  <a:srgbClr val="7030A0"/>
                </a:solidFill>
              </a:rPr>
              <a:t>Пономаренко И.В., директор</a:t>
            </a:r>
            <a:br>
              <a:rPr lang="ru-RU" sz="1800" dirty="0" smtClean="0">
                <a:solidFill>
                  <a:srgbClr val="7030A0"/>
                </a:solidFill>
              </a:rPr>
            </a:br>
            <a:r>
              <a:rPr lang="ru-RU" sz="1800" dirty="0" smtClean="0">
                <a:solidFill>
                  <a:srgbClr val="7030A0"/>
                </a:solidFill>
              </a:rPr>
              <a:t> ГБОУ СОШ пос.Прибой</a:t>
            </a: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2120" y="6309320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09.11.2023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Picture 2" descr="https://avatars.mds.yandex.net/i?id=a86fb83ef021be9cdfeb675619cf0bcde8be8d15-9150622-images-thumbs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2025409" cy="11392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AutoShape 4" descr="https://esosh.ru/wp-content/uploads/2020/05/JGQSwyZbe4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esosh.ru/wp-content/uploads/2020/05/JGQSwyZbe4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object 3">
            <a:extLst>
              <a:ext uri="{FF2B5EF4-FFF2-40B4-BE49-F238E27FC236}">
                <a16:creationId xmlns="" xmlns:a16="http://schemas.microsoft.com/office/drawing/2014/main" id="{7048BFA2-D791-456A-77CF-8B7580D19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620688"/>
            <a:ext cx="911672" cy="102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7209" t="26332" r="22762" b="16575"/>
          <a:stretch>
            <a:fillRect/>
          </a:stretch>
        </p:blipFill>
        <p:spPr bwMode="auto">
          <a:xfrm rot="21166244">
            <a:off x="220820" y="636813"/>
            <a:ext cx="1680044" cy="2168542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 rot="629160">
            <a:off x="5107366" y="830278"/>
            <a:ext cx="3779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Программа «Практическая робототехника на основе конструктора программируемых моделей инженерных систем» рассчитана на </a:t>
            </a:r>
            <a:r>
              <a:rPr lang="ru-RU" dirty="0" smtClean="0">
                <a:solidFill>
                  <a:srgbClr val="FF0000"/>
                </a:solidFill>
              </a:rPr>
              <a:t>16 занятий</a:t>
            </a:r>
            <a:r>
              <a:rPr lang="ru-RU" dirty="0" smtClean="0"/>
              <a:t>, которые проводятся в течение 5 дней, и разбиты на </a:t>
            </a:r>
            <a:r>
              <a:rPr lang="ru-RU" dirty="0" smtClean="0">
                <a:solidFill>
                  <a:srgbClr val="FF0000"/>
                </a:solidFill>
              </a:rPr>
              <a:t>4 раздела (модуля): </a:t>
            </a:r>
          </a:p>
          <a:p>
            <a:pPr algn="ctr"/>
            <a:r>
              <a:rPr lang="ru-RU" dirty="0" smtClean="0"/>
              <a:t> Основными принципами построения робототехническими систем. </a:t>
            </a:r>
          </a:p>
          <a:p>
            <a:pPr algn="ctr"/>
            <a:r>
              <a:rPr lang="ru-RU" dirty="0" smtClean="0"/>
              <a:t> Микроконтроллер. Периферия. Программирование.  Универсальная платформа исследовательских задач.</a:t>
            </a:r>
          </a:p>
          <a:p>
            <a:pPr algn="ctr"/>
            <a:r>
              <a:rPr lang="ru-RU" dirty="0" smtClean="0"/>
              <a:t>  Проект.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5229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Занятия проводятся </a:t>
            </a:r>
            <a:r>
              <a:rPr lang="ru-RU" dirty="0" smtClean="0">
                <a:solidFill>
                  <a:srgbClr val="FF0000"/>
                </a:solidFill>
              </a:rPr>
              <a:t>5 дней </a:t>
            </a:r>
            <a:r>
              <a:rPr lang="ru-RU" dirty="0" smtClean="0"/>
              <a:t>подряд по схеме: </a:t>
            </a:r>
            <a:r>
              <a:rPr lang="ru-RU" dirty="0" smtClean="0">
                <a:solidFill>
                  <a:srgbClr val="FF0000"/>
                </a:solidFill>
              </a:rPr>
              <a:t>4,3,3,3,3 (часа) </a:t>
            </a:r>
          </a:p>
          <a:p>
            <a:pPr algn="ctr"/>
            <a:r>
              <a:rPr lang="ru-RU" dirty="0" smtClean="0"/>
              <a:t>На полное освоение программы требуется </a:t>
            </a:r>
            <a:r>
              <a:rPr lang="ru-RU" dirty="0" smtClean="0">
                <a:solidFill>
                  <a:srgbClr val="FF0000"/>
                </a:solidFill>
              </a:rPr>
              <a:t>16 часов.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6659" t="21410" r="34436" b="11653"/>
          <a:stretch>
            <a:fillRect/>
          </a:stretch>
        </p:blipFill>
        <p:spPr bwMode="auto">
          <a:xfrm rot="296268">
            <a:off x="2140423" y="956632"/>
            <a:ext cx="2952955" cy="3861556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3" name="Picture 5" descr="http://qrcoder.ru/code/?https%3A%2F%2Fdisk.yandex.ru%2Fi%2FFZ-ZS6zom-Mvfw&amp;4&amp;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5229200"/>
            <a:ext cx="1409700" cy="1409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Программа профильной смены имеет техническую направленность, ориентирована на обучающихся, желающих получить практические навыки в конструировании и программировании робототехнических устройств на базе конструкторов: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«КЛИК» и «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DOBOT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Magician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chool-store.ru/upload/iblock/9ae/84em10l96hndhkk6eva9szm7gcz7efm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7650">
            <a:off x="323528" y="2636912"/>
            <a:ext cx="3909808" cy="3600400"/>
          </a:xfrm>
          <a:prstGeom prst="cub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erminatori.ru/upload/iblock/a65/robotizirovannyy_manipulyator_dobot_magician_obrazovatelnaya_versiy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79" y="-5889625"/>
            <a:ext cx="5729296" cy="5430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erminatori.ru/upload/iblock/a65/robotizirovannyy_manipulyator_dobot_magician_obrazovatelnaya_versiy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2896"/>
            <a:ext cx="4046065" cy="3834836"/>
          </a:xfrm>
          <a:prstGeom prst="flowChartMagneticDisk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7346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48680"/>
            <a:ext cx="8640960" cy="58326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период школьной профильной смены обучающиеся 6 класса: 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познакомились с историей робототехники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узнали о видах современных роботов и функциях, которые они выполняют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познакомились с видами робототехнических конструкторов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изучили принципы строения и работы робота на основе конструктора «Клик» и среду его программирования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выполнили итоговую работу – сборка и программирование робота на основе конструктора «КЛИК»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381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2401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Знакомство с основными компонентами конструктора КЛИК</a:t>
            </a:r>
            <a:endParaRPr lang="ru-RU" sz="36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s://sun9-64.userapi.com/impg/ayYM0XfSCwu61f6SkWMgiIixeLomF45pz_NjpQ/VX0onIxxZLQ.jpg?size=1280x960&amp;quality=95&amp;sign=59bebdde4981474c8e85788a02c650f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37" t="16468"/>
          <a:stretch>
            <a:fillRect/>
          </a:stretch>
        </p:blipFill>
        <p:spPr bwMode="auto">
          <a:xfrm>
            <a:off x="1547664" y="1624127"/>
            <a:ext cx="7214977" cy="5233873"/>
          </a:xfrm>
          <a:prstGeom prst="round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88673">
            <a:off x="1305628" y="1236344"/>
            <a:ext cx="2074645" cy="2766193"/>
          </a:xfrm>
          <a:prstGeom prst="flowChartSummingJunction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7484">
            <a:off x="5625238" y="1568962"/>
            <a:ext cx="3262723" cy="244704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3024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603448"/>
            <a:ext cx="8229600" cy="160020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Изучение и сборка конструкции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sun9-76.userapi.com/impg/ShNBPR-Hr6TnOc7c_muDVD1hQcPJDKt8zZBliQ/27glccnRPgI.jpg?size=1280x960&amp;quality=95&amp;sign=9ff126b1a85d3b79c52aa069a1ad0e4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0235">
            <a:off x="3282462" y="1648657"/>
            <a:ext cx="5942731" cy="4457049"/>
          </a:xfrm>
          <a:prstGeom prst="flowChartPreparation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s://sun9-7.userapi.com/impg/0qnLMtXJo0qC3ApWdskEhN98FmbAgodLubAsKQ/WTyFtQYpVmE.jpg?size=1280x960&amp;quality=95&amp;sign=7795b643fb6c5b88860523e60851be5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22" r="20537" b="34488"/>
          <a:stretch>
            <a:fillRect/>
          </a:stretch>
        </p:blipFill>
        <p:spPr bwMode="auto">
          <a:xfrm rot="20682537" flipH="1">
            <a:off x="-816443" y="1916358"/>
            <a:ext cx="4274969" cy="3396501"/>
          </a:xfrm>
          <a:prstGeom prst="chord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21128181">
            <a:off x="34318" y="5337059"/>
            <a:ext cx="479168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u="sng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Итоговая </a:t>
            </a:r>
          </a:p>
          <a:p>
            <a:pPr algn="ctr"/>
            <a:r>
              <a:rPr lang="ru-RU" sz="2400" b="1" u="sng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24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400" b="1" u="sng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класса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99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48680"/>
            <a:ext cx="8640960" cy="5832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период школьной профильной смены обучающиеся 9 класса: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9607" y="1772816"/>
            <a:ext cx="82809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познакомились с  конструкциями и разновидностями роботов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рассмотрели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инструменты для работы, правила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способы соединения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электрических проводов, сервисы для построения подобных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схем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рассмотрели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варианты  манипуляционных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роботов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механизмов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захвата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изучили способы подключения, подключение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всех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датчиков, входящих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комплект набора, программируемые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датчики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выполнили итоговую работу - сборка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базовых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конструкций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программным управлением» для робота манипулятора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08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127" y="332656"/>
            <a:ext cx="879532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Рассматриваются	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разновидности существующих 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робототехнических	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конструкторов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основанных на микроконтроллерах семейства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ARM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s://sun9-72.userapi.com/impg/bW0dXT2He0OqbA-WYwaGJq_qujGFFAy91UEO8w/9q2nAx8L1Ns.jpg?size=1280x960&amp;quality=95&amp;sign=8e4e38b31033c6aee3e48516301f49c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027">
            <a:off x="-503005" y="2012955"/>
            <a:ext cx="6251355" cy="4688516"/>
          </a:xfrm>
          <a:prstGeom prst="teardrop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4841">
            <a:off x="350613" y="1752505"/>
            <a:ext cx="2283777" cy="3045036"/>
          </a:xfrm>
          <a:prstGeom prst="flowChartSummingJunction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 l="22915" t="6708"/>
          <a:stretch>
            <a:fillRect/>
          </a:stretch>
        </p:blipFill>
        <p:spPr bwMode="auto">
          <a:xfrm>
            <a:off x="5292080" y="2924944"/>
            <a:ext cx="3946405" cy="3933056"/>
          </a:xfrm>
          <a:prstGeom prst="flowChartPunchedTape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1208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84744">
            <a:off x="-324544" y="-315416"/>
            <a:ext cx="9985456" cy="748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15427">
            <a:off x="4968867" y="987033"/>
            <a:ext cx="3859209" cy="105056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Сборка классической платформы с</a:t>
            </a:r>
            <a:br>
              <a:rPr lang="ru-RU" sz="16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манипулятором. Пробное перемещение объектов.</a:t>
            </a:r>
          </a:p>
        </p:txBody>
      </p:sp>
      <p:pic>
        <p:nvPicPr>
          <p:cNvPr id="4" name="Picture 2" descr="https://sun9-39.userapi.com/impg/K0Gkz6MTwc15ygoR7XI-eX03NnoQtTh2tgAqfA/b4m-B2M1eoI.jpg?size=1280x960&amp;quality=95&amp;sign=89847549189ddb0e8feec3842468cdd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5585">
            <a:off x="-337393" y="149695"/>
            <a:ext cx="6264696" cy="4698522"/>
          </a:xfrm>
          <a:prstGeom prst="star6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sun9-38.userapi.com/impg/CdevSS1ESmnyve2VUTWuFqjp98hh7E8F218oBw/STkd5jD19Uw.jpg?size=1280x960&amp;quality=95&amp;sign=26a1ccedae36814e7d5152f93663d10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6512">
            <a:off x="3790364" y="2809371"/>
            <a:ext cx="5197368" cy="3898026"/>
          </a:xfrm>
          <a:prstGeom prst="smileyFac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 rot="20385850">
            <a:off x="78033" y="5031078"/>
            <a:ext cx="4017640" cy="1168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Итоговая работа 9</a:t>
            </a:r>
            <a:r>
              <a:rPr lang="ru-RU" sz="2800" b="1" u="sng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класса</a:t>
            </a:r>
            <a:endParaRPr kumimoji="0" lang="ru-RU" sz="28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527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https://sun9-6.userapi.com/impg/oa2FdePGq_2bScquEZt8LKEhg1qxshoBO0x9Wg/qJnaPN7X96w.jpg?size=1280x905&amp;quality=95&amp;sign=c1f2d41451f0d204ef5251291ae33c9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396536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36406" t="21282" r="34133" b="6250"/>
          <a:stretch>
            <a:fillRect/>
          </a:stretch>
        </p:blipFill>
        <p:spPr bwMode="auto">
          <a:xfrm rot="20959785">
            <a:off x="434921" y="1056834"/>
            <a:ext cx="3625841" cy="5036478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 l="37771" t="28344" r="35547" b="5704"/>
          <a:stretch>
            <a:fillRect/>
          </a:stretch>
        </p:blipFill>
        <p:spPr bwMode="auto">
          <a:xfrm rot="537991">
            <a:off x="4801173" y="1087205"/>
            <a:ext cx="3938482" cy="5497465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979712" y="188640"/>
            <a:ext cx="633670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Первое сентября - новое открытие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3797" name="Picture 5" descr="https://shkolaumtskaya-r68.gosweb.gosuslugi.ru/netcat_files/167/3011/Banner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2935">
            <a:off x="6780567" y="5894597"/>
            <a:ext cx="1133595" cy="677323"/>
          </a:xfrm>
          <a:prstGeom prst="rect">
            <a:avLst/>
          </a:prstGeom>
          <a:noFill/>
        </p:spPr>
      </p:pic>
      <p:pic>
        <p:nvPicPr>
          <p:cNvPr id="33799" name="Picture 7" descr="http://qrcoder.ru/code/?http%3A%2F%2Fpriboj.minobr63.ru%2Fdokumenty-2%2F&amp;4&amp;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692696"/>
            <a:ext cx="1224136" cy="1224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34183" t="20297" r="36912" b="6250"/>
          <a:stretch>
            <a:fillRect/>
          </a:stretch>
        </p:blipFill>
        <p:spPr bwMode="auto">
          <a:xfrm rot="548845">
            <a:off x="755576" y="620688"/>
            <a:ext cx="3744416" cy="5373216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4726" t="22906" r="35625" b="7090"/>
          <a:stretch>
            <a:fillRect/>
          </a:stretch>
        </p:blipFill>
        <p:spPr bwMode="auto">
          <a:xfrm rot="20895754">
            <a:off x="5467508" y="274515"/>
            <a:ext cx="3127535" cy="4170047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/>
          <a:srcRect l="34991" t="21454" r="36659" b="6688"/>
          <a:stretch>
            <a:fillRect/>
          </a:stretch>
        </p:blipFill>
        <p:spPr bwMode="auto">
          <a:xfrm rot="21357331">
            <a:off x="4440665" y="3075081"/>
            <a:ext cx="2477751" cy="3546585"/>
          </a:xfrm>
          <a:prstGeom prst="rect">
            <a:avLst/>
          </a:prstGeom>
          <a:noFill/>
          <a:ln w="22225" cmpd="sng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62785" t="53937" r="14706" b="16532"/>
          <a:stretch>
            <a:fillRect/>
          </a:stretch>
        </p:blipFill>
        <p:spPr bwMode="auto">
          <a:xfrm>
            <a:off x="-1" y="0"/>
            <a:ext cx="9256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https://sun9-11.userapi.com/impg/dkUM-nnNID1TFCSV6CFtYnQ5t_XEJWbQmJ-rJw/w3XucUVYwJE.jpg?size=1280x720&amp;quality=95&amp;sign=d687e59315126eb485b02a3e6f0a8f08&amp;type=album"/>
          <p:cNvPicPr>
            <a:picLocks noChangeAspect="1" noChangeArrowheads="1"/>
          </p:cNvPicPr>
          <p:nvPr/>
        </p:nvPicPr>
        <p:blipFill>
          <a:blip r:embed="rId2" cstate="print"/>
          <a:srcRect l="20881"/>
          <a:stretch>
            <a:fillRect/>
          </a:stretch>
        </p:blipFill>
        <p:spPr bwMode="auto">
          <a:xfrm>
            <a:off x="827584" y="692696"/>
            <a:ext cx="7596336" cy="5400600"/>
          </a:xfrm>
          <a:prstGeom prst="cube">
            <a:avLst/>
          </a:prstGeom>
          <a:noFill/>
        </p:spPr>
      </p:pic>
      <p:pic>
        <p:nvPicPr>
          <p:cNvPr id="36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92696"/>
            <a:ext cx="3840426" cy="2880320"/>
          </a:xfrm>
          <a:prstGeom prst="quadArrow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fram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64082">
            <a:off x="5975648" y="4481736"/>
            <a:ext cx="3168352" cy="2376264"/>
          </a:xfrm>
          <a:prstGeom prst="cloudCallou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56992" y="-4275856"/>
            <a:ext cx="15238413" cy="1142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1112" y="548680"/>
            <a:ext cx="7992888" cy="12192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ШКОЛЬНАЯ ПРОФИЛЬНАЯ СМЕНА  ТЕХНИЧЕСКОЙ НАПРАВЛЕННОСТИ «ПРАКТИЧЕСКАЯ РОБОТОТЕХНИКА НА ОСНОВЕ КОНСТРУКТОРА ПРОГРАММИРУЕМЫХ МОДЕЛЕЙ ИНЖЕНЕРНЫХ СИСТЕМ»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БАЗЕ ГБОУ СОШ ПОС. ПРИБОЙ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9464" y="5473005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dirty="0" smtClean="0"/>
          </a:p>
          <a:p>
            <a:pPr algn="ctr"/>
            <a:r>
              <a:rPr lang="ru-RU" sz="1400" b="1" u="sng" dirty="0" smtClean="0"/>
              <a:t>Программу реализовывали:</a:t>
            </a:r>
          </a:p>
          <a:p>
            <a:r>
              <a:rPr lang="ru-RU" sz="1400" b="1" dirty="0" smtClean="0"/>
              <a:t>Андреева А.П., учитель начальных классов</a:t>
            </a:r>
          </a:p>
          <a:p>
            <a:r>
              <a:rPr lang="ru-RU" sz="1400" b="1" dirty="0" err="1" smtClean="0"/>
              <a:t>Тагдирова</a:t>
            </a:r>
            <a:r>
              <a:rPr lang="ru-RU" sz="1400" b="1" dirty="0" smtClean="0"/>
              <a:t> Ю.С., учитель информатики</a:t>
            </a:r>
          </a:p>
          <a:p>
            <a:r>
              <a:rPr lang="ru-RU" sz="1400" b="1" dirty="0" err="1" smtClean="0"/>
              <a:t>Кирякова</a:t>
            </a:r>
            <a:r>
              <a:rPr lang="ru-RU" sz="1400" b="1" dirty="0" smtClean="0"/>
              <a:t> К.В., педагог дополнительного образования</a:t>
            </a:r>
            <a:endParaRPr lang="ru-RU" sz="1400" b="1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 l="36103" t="20426" r="34436" b="6731"/>
          <a:stretch>
            <a:fillRect/>
          </a:stretch>
        </p:blipFill>
        <p:spPr bwMode="auto">
          <a:xfrm rot="20918264">
            <a:off x="917312" y="3324555"/>
            <a:ext cx="2355597" cy="3288946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131840" y="2924944"/>
            <a:ext cx="3202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dirty="0" smtClean="0">
                <a:solidFill>
                  <a:srgbClr val="0070C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30 октября по 3 ноября 2023</a:t>
            </a:r>
            <a:endParaRPr lang="ru-RU" dirty="0">
              <a:solidFill>
                <a:srgbClr val="0070C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16024" t="20513" r="14748" b="7692"/>
          <a:stretch>
            <a:fillRect/>
          </a:stretch>
        </p:blipFill>
        <p:spPr bwMode="auto">
          <a:xfrm rot="514493">
            <a:off x="5848753" y="3216774"/>
            <a:ext cx="3131189" cy="2435369"/>
          </a:xfrm>
          <a:prstGeom prst="cube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6782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Самарский Региональный Центр для Одаренных Дет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4413" y="0"/>
            <a:ext cx="9438413" cy="7173416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37518" t="21282" r="33577" b="8829"/>
          <a:stretch>
            <a:fillRect/>
          </a:stretch>
        </p:blipFill>
        <p:spPr bwMode="auto">
          <a:xfrm>
            <a:off x="0" y="764704"/>
            <a:ext cx="2904839" cy="3966222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 l="6642" t="23422" r="65009" b="8657"/>
          <a:stretch>
            <a:fillRect/>
          </a:stretch>
        </p:blipFill>
        <p:spPr bwMode="auto">
          <a:xfrm>
            <a:off x="5796136" y="692696"/>
            <a:ext cx="3012204" cy="4075336"/>
          </a:xfrm>
          <a:prstGeom prst="rect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36103" t="20426" r="34436" b="6731"/>
          <a:stretch>
            <a:fillRect/>
          </a:stretch>
        </p:blipFill>
        <p:spPr bwMode="auto">
          <a:xfrm rot="21297641">
            <a:off x="258709" y="368206"/>
            <a:ext cx="4356169" cy="6082195"/>
          </a:xfrm>
          <a:prstGeom prst="bevel">
            <a:avLst/>
          </a:prstGeom>
          <a:noFill/>
          <a:ln w="9525" cmpd="sng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7890" name="AutoShape 2" descr="https://www.niasam.ru/168332_i_galleryb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www.niasam.ru/168332_i_galleryb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32000"/>
          </a:blip>
          <a:srcRect l="34108" b="10272"/>
          <a:stretch>
            <a:fillRect/>
          </a:stretch>
        </p:blipFill>
        <p:spPr bwMode="auto">
          <a:xfrm>
            <a:off x="4665636" y="0"/>
            <a:ext cx="4478364" cy="406104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5" name="Picture 7" descr="https://ruobr.ru/media/program_dod_images/82129faa802446609f9d863c5868165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717032"/>
            <a:ext cx="3312368" cy="2885383"/>
          </a:xfrm>
          <a:prstGeom prst="cube">
            <a:avLst/>
          </a:prstGeom>
          <a:noFill/>
        </p:spPr>
      </p:pic>
      <p:pic>
        <p:nvPicPr>
          <p:cNvPr id="37901" name="Picture 13" descr="http://sonko.samregion.ru/upload/iblock/124/hi701rubu371e38b8k4kjemkfg842zf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79172">
            <a:off x="6610483" y="767773"/>
            <a:ext cx="2222887" cy="1512168"/>
          </a:xfrm>
          <a:prstGeom prst="flowChartOr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80811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4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Участники профильной смены</a:t>
            </a:r>
            <a:endParaRPr lang="ru-RU" sz="44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1468787" y="1556792"/>
            <a:ext cx="648072" cy="93610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6861367" y="1556792"/>
            <a:ext cx="648072" cy="93610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87383" y="2708920"/>
            <a:ext cx="321087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Обучающиеся 9 класса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(3 человека)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9963" y="2708919"/>
            <a:ext cx="321088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Обучающиеся 6 класса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(3 человека)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940" y="4725144"/>
            <a:ext cx="8310177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Программа профильной смены направлена на подготовку творческой, технически грамотной, гармонично развитой личности, обладающей  логическим мышлением, способной анализировать и решать задачи в команде</a:t>
            </a:r>
            <a:endParaRPr lang="ru-RU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268760"/>
            <a:ext cx="1925093" cy="1440160"/>
          </a:xfrm>
          <a:prstGeom prst="flowChartSummingJunctio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s://sun9-76.userapi.com/impg/ShNBPR-Hr6TnOc7c_muDVD1hQcPJDKt8zZBliQ/27glccnRPgI.jpg?size=1280x960&amp;quality=95&amp;sign=9ff126b1a85d3b79c52aa069a1ad0e4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64" y="1340768"/>
            <a:ext cx="1724889" cy="1293668"/>
          </a:xfrm>
          <a:prstGeom prst="flowChartPreparation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853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52120" y="4841776"/>
            <a:ext cx="3131840" cy="2016224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b="1" dirty="0" smtClean="0"/>
              <a:t>С 18 по 29 сентября обучающиеся ГБОУ СОШ пос. Прибой активно учились и работали по направлениям </a:t>
            </a:r>
            <a:r>
              <a:rPr lang="ru-RU" b="1" dirty="0" smtClean="0">
                <a:hlinkClick r:id="rId2"/>
              </a:rPr>
              <a:t>#</a:t>
            </a:r>
            <a:r>
              <a:rPr lang="ru-RU" b="1" dirty="0" err="1" smtClean="0">
                <a:hlinkClick r:id="rId2"/>
              </a:rPr>
              <a:t>Аэро</a:t>
            </a:r>
            <a:r>
              <a:rPr lang="ru-RU" b="1" dirty="0" smtClean="0"/>
              <a:t>/</a:t>
            </a:r>
            <a:r>
              <a:rPr lang="ru-RU" b="1" dirty="0" smtClean="0">
                <a:hlinkClick r:id="rId2"/>
              </a:rPr>
              <a:t>#</a:t>
            </a:r>
            <a:r>
              <a:rPr lang="ru-RU" b="1" dirty="0" err="1" smtClean="0">
                <a:hlinkClick r:id="rId2"/>
              </a:rPr>
              <a:t>Гео</a:t>
            </a:r>
            <a:r>
              <a:rPr lang="ru-RU" b="1" dirty="0" smtClean="0"/>
              <a:t> </a:t>
            </a:r>
            <a:r>
              <a:rPr lang="ru-RU" b="1" dirty="0" smtClean="0">
                <a:hlinkClick r:id="rId2"/>
              </a:rPr>
              <a:t>#VR</a:t>
            </a:r>
            <a:r>
              <a:rPr lang="ru-RU" b="1" dirty="0" smtClean="0"/>
              <a:t>/</a:t>
            </a:r>
            <a:r>
              <a:rPr lang="ru-RU" b="1" dirty="0" smtClean="0">
                <a:hlinkClick r:id="rId2"/>
              </a:rPr>
              <a:t>#IT</a:t>
            </a:r>
            <a:r>
              <a:rPr lang="ru-RU" b="1" dirty="0" smtClean="0"/>
              <a:t> у преподавателей ГБОУ ДО СОЦДЮТТ в мобильном </a:t>
            </a:r>
            <a:r>
              <a:rPr lang="ru-RU" b="1" dirty="0" err="1" smtClean="0"/>
              <a:t>кванториуме</a:t>
            </a:r>
            <a:r>
              <a:rPr lang="ru-RU" b="1" dirty="0" smtClean="0"/>
              <a:t> </a:t>
            </a:r>
            <a:r>
              <a:rPr lang="ru-RU" b="1" dirty="0" smtClean="0">
                <a:hlinkClick r:id="rId2"/>
              </a:rPr>
              <a:t>#МобильныйКванториум63</a:t>
            </a:r>
            <a:r>
              <a:rPr lang="ru-RU" b="1" dirty="0" smtClean="0"/>
              <a:t> в ГБОУ СОШ "Центр образования" г.о. Чапаевск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8914" name="Picture 2" descr="https://sun9-23.userapi.com/impg/WExffwrnH4Z0rPdwPUgxF8_LYxJ-83tf2sww-g/vpk9NbEpPkA.jpg?size=604x272&amp;quality=95&amp;sign=6a34fbbb1cdcd38a53595004ea4fbff3&amp;c_uniq_tag=TpNOuFAPCXuObR4NJ0ElTClvBuoBExXdEHJ54W88igg&amp;type=album"/>
          <p:cNvPicPr>
            <a:picLocks noChangeAspect="1" noChangeArrowheads="1"/>
          </p:cNvPicPr>
          <p:nvPr/>
        </p:nvPicPr>
        <p:blipFill>
          <a:blip r:embed="rId3" cstate="print"/>
          <a:srcRect l="54601"/>
          <a:stretch>
            <a:fillRect/>
          </a:stretch>
        </p:blipFill>
        <p:spPr bwMode="auto">
          <a:xfrm rot="377560">
            <a:off x="1105716" y="135333"/>
            <a:ext cx="2611827" cy="2590800"/>
          </a:xfrm>
          <a:prstGeom prst="cube">
            <a:avLst/>
          </a:prstGeom>
          <a:noFill/>
        </p:spPr>
      </p:pic>
      <p:pic>
        <p:nvPicPr>
          <p:cNvPr id="38915" name="Picture 3" descr="https://sun9-46.userapi.com/impg/KUOJC69A80BFZsF2n7Y7zk6EJf6gpXYldziWew/y0O3QkHOX2A.jpg?size=604x272&amp;quality=95&amp;sign=685537941f563cb422daf14d7d12bc1a&amp;c_uniq_tag=JuLVe8PYtRj-RMtvx5X78kMbebiyBCgDzo4OXBHR3EQ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40246">
            <a:off x="5770097" y="3266485"/>
            <a:ext cx="3225314" cy="1452459"/>
          </a:xfrm>
          <a:prstGeom prst="irregularSeal2">
            <a:avLst/>
          </a:prstGeom>
          <a:noFill/>
        </p:spPr>
      </p:pic>
      <p:pic>
        <p:nvPicPr>
          <p:cNvPr id="38916" name="Picture 4" descr="https://sun9-64.userapi.com/impg/lSf-HFE6TN_vgV1y0JfKLRX2QKKR-0M8bd8frg/kZqZZg1uhps.jpg?size=604x272&amp;quality=95&amp;sign=ba0abd1673a8f2cd3235d0c3a12d5db5&amp;c_uniq_tag=h1DnbDPAM3Itd6mYmiJxEp668OOumhksoXWQD-nHdJw&amp;type=album"/>
          <p:cNvPicPr>
            <a:picLocks noChangeAspect="1" noChangeArrowheads="1"/>
          </p:cNvPicPr>
          <p:nvPr/>
        </p:nvPicPr>
        <p:blipFill>
          <a:blip r:embed="rId5" cstate="print"/>
          <a:srcRect l="5003"/>
          <a:stretch>
            <a:fillRect/>
          </a:stretch>
        </p:blipFill>
        <p:spPr bwMode="auto">
          <a:xfrm rot="21264946">
            <a:off x="147185" y="2975798"/>
            <a:ext cx="5646137" cy="3300465"/>
          </a:xfrm>
          <a:prstGeom prst="cube">
            <a:avLst/>
          </a:prstGeom>
          <a:noFill/>
        </p:spPr>
      </p:pic>
      <p:pic>
        <p:nvPicPr>
          <p:cNvPr id="8" name="Picture 2" descr="https://sun9-23.userapi.com/impg/WExffwrnH4Z0rPdwPUgxF8_LYxJ-83tf2sww-g/vpk9NbEpPkA.jpg?size=604x272&amp;quality=95&amp;sign=6a34fbbb1cdcd38a53595004ea4fbff3&amp;c_uniq_tag=TpNOuFAPCXuObR4NJ0ElTClvBuoBExXdEHJ54W88igg&amp;type=album"/>
          <p:cNvPicPr>
            <a:picLocks noChangeAspect="1" noChangeArrowheads="1"/>
          </p:cNvPicPr>
          <p:nvPr/>
        </p:nvPicPr>
        <p:blipFill>
          <a:blip r:embed="rId3" cstate="print"/>
          <a:srcRect r="42646"/>
          <a:stretch>
            <a:fillRect/>
          </a:stretch>
        </p:blipFill>
        <p:spPr bwMode="auto">
          <a:xfrm rot="690255">
            <a:off x="5157251" y="303017"/>
            <a:ext cx="3299642" cy="2590800"/>
          </a:xfrm>
          <a:prstGeom prst="can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1184</TotalTime>
  <Words>367</Words>
  <Application>Microsoft Office PowerPoint</Application>
  <PresentationFormat>Экран (4:3)</PresentationFormat>
  <Paragraphs>46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Исполнительная</vt:lpstr>
      <vt:lpstr>Пономаренко И.В., директор  ГБОУ СОШ пос.Прибой</vt:lpstr>
      <vt:lpstr>Слайд 2</vt:lpstr>
      <vt:lpstr>Слайд 3</vt:lpstr>
      <vt:lpstr>Слайд 4</vt:lpstr>
      <vt:lpstr>Слайд 5</vt:lpstr>
      <vt:lpstr>Слайд 6</vt:lpstr>
      <vt:lpstr>Слайд 7</vt:lpstr>
      <vt:lpstr>Участники профильной смены</vt:lpstr>
      <vt:lpstr>Слайд 9</vt:lpstr>
      <vt:lpstr>Слайд 10</vt:lpstr>
      <vt:lpstr>Слайд 11</vt:lpstr>
      <vt:lpstr>Слайд 12</vt:lpstr>
      <vt:lpstr>Знакомство с основными компонентами конструктора КЛИК</vt:lpstr>
      <vt:lpstr>Изучение и сборка конструкции</vt:lpstr>
      <vt:lpstr>Слайд 15</vt:lpstr>
      <vt:lpstr>Слайд 16</vt:lpstr>
      <vt:lpstr>Слайд 17</vt:lpstr>
      <vt:lpstr>Сборка классической платформы с манипулятором. Пробное перемещение объектов.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81</cp:revision>
  <dcterms:created xsi:type="dcterms:W3CDTF">2023-11-08T09:17:38Z</dcterms:created>
  <dcterms:modified xsi:type="dcterms:W3CDTF">2023-11-09T05:29:02Z</dcterms:modified>
</cp:coreProperties>
</file>